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5" r:id="rId4"/>
    <p:sldId id="266" r:id="rId5"/>
    <p:sldId id="272" r:id="rId6"/>
    <p:sldId id="269" r:id="rId7"/>
    <p:sldId id="270" r:id="rId8"/>
    <p:sldId id="271" r:id="rId9"/>
    <p:sldId id="261" r:id="rId10"/>
    <p:sldId id="262" r:id="rId11"/>
    <p:sldId id="260" r:id="rId12"/>
    <p:sldId id="267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11B0F-BFB5-4992-AC40-9FCC6D2C7D60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B96EC-72B3-4989-8CC5-96911E5E2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students brainstorm the different uses. Put on the side of</a:t>
            </a:r>
            <a:r>
              <a:rPr lang="en-US" baseline="0" dirty="0" smtClean="0"/>
              <a:t> the whiteboard.</a:t>
            </a:r>
          </a:p>
          <a:p>
            <a:r>
              <a:rPr lang="en-US" baseline="0" dirty="0" smtClean="0"/>
              <a:t>When finished, display uses.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BB96EC-72B3-4989-8CC5-96911E5E2FD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Neat</a:t>
            </a:r>
            <a:r>
              <a:rPr lang="en-US" baseline="0" dirty="0" smtClean="0"/>
              <a:t> pg 140</a:t>
            </a:r>
          </a:p>
          <a:p>
            <a:r>
              <a:rPr lang="en-US" baseline="0" dirty="0" smtClean="0"/>
              <a:t>Rooster pg 177</a:t>
            </a:r>
          </a:p>
          <a:p>
            <a:r>
              <a:rPr lang="en-US" baseline="0" dirty="0" smtClean="0"/>
              <a:t>Honey pg 104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BB96EC-72B3-4989-8CC5-96911E5E2FD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1526-D75A-4693-A017-74C439CAF91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06F1526-D75A-4693-A017-74C439CAF91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32B1F4B-0DAD-458F-9916-BBA4558FC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dcentral.com/cgi-bin/student?book=Student&amp;va=homophon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2</a:t>
            </a:r>
            <a:r>
              <a:rPr lang="en-US" sz="6000" baseline="30000" dirty="0" smtClean="0"/>
              <a:t>nd</a:t>
            </a:r>
            <a:r>
              <a:rPr lang="en-US" sz="6000" dirty="0" smtClean="0"/>
              <a:t> Grade</a:t>
            </a:r>
            <a:endParaRPr lang="en-US" sz="6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Dictionary Skills</a:t>
            </a:r>
            <a:endParaRPr lang="en-US" dirty="0"/>
          </a:p>
        </p:txBody>
      </p:sp>
      <p:pic>
        <p:nvPicPr>
          <p:cNvPr id="4" name="Picture 3" descr="first dict.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6600" y="1371600"/>
            <a:ext cx="1514286" cy="1666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11890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Students brainstorm – quietly in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33400" y="1828800"/>
            <a:ext cx="7772400" cy="45720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b="1" u="sng" dirty="0" smtClean="0">
                <a:solidFill>
                  <a:srgbClr val="0070C0"/>
                </a:solidFill>
              </a:rPr>
              <a:t>antonym</a:t>
            </a:r>
            <a:r>
              <a:rPr lang="en-US" u="sng" dirty="0" smtClean="0"/>
              <a:t> </a:t>
            </a:r>
            <a:r>
              <a:rPr lang="en-US" dirty="0" smtClean="0"/>
              <a:t> (a word that is the opposite of another word). A dictionary may list an antonym for a word. Can you think of an antonym for:</a:t>
            </a:r>
          </a:p>
          <a:p>
            <a:pPr lvl="1"/>
            <a:r>
              <a:rPr lang="en-US" dirty="0" smtClean="0"/>
              <a:t>happy 		short		dark</a:t>
            </a:r>
          </a:p>
          <a:p>
            <a:pPr lvl="1"/>
            <a:r>
              <a:rPr lang="en-US" dirty="0" smtClean="0"/>
              <a:t>sad			tall		light</a:t>
            </a:r>
          </a:p>
          <a:p>
            <a:r>
              <a:rPr lang="en-US" b="1" u="sng" dirty="0" smtClean="0">
                <a:solidFill>
                  <a:srgbClr val="0070C0"/>
                </a:solidFill>
              </a:rPr>
              <a:t>synonym</a:t>
            </a:r>
            <a:r>
              <a:rPr lang="en-US" dirty="0" smtClean="0"/>
              <a:t> (one of two or more words that have highly similar meanings). A dictionary may list synonyms for a word. Can you think of a synonym for:</a:t>
            </a:r>
          </a:p>
          <a:p>
            <a:pPr lvl="1"/>
            <a:r>
              <a:rPr lang="en-US" dirty="0" smtClean="0"/>
              <a:t>little		rock 		funny</a:t>
            </a:r>
          </a:p>
          <a:p>
            <a:pPr lvl="1"/>
            <a:r>
              <a:rPr lang="en-US" dirty="0" smtClean="0"/>
              <a:t>small		stone		silly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homophones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Some words sound alike but have different meanings. These words are called </a:t>
            </a:r>
            <a:r>
              <a:rPr lang="en-US" b="1" dirty="0" smtClean="0">
                <a:solidFill>
                  <a:srgbClr val="0070C0"/>
                </a:solidFill>
                <a:hlinkClick r:id="rId2"/>
              </a:rPr>
              <a:t>homophones</a:t>
            </a:r>
            <a:r>
              <a:rPr lang="en-US" b="1" dirty="0" smtClean="0"/>
              <a:t>.  </a:t>
            </a:r>
            <a:r>
              <a:rPr lang="en-US" dirty="0" smtClean="0"/>
              <a:t>Look up these words in a dictionary.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ate/eight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flower/flour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plane/plain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Night/knight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000" dirty="0" smtClean="0"/>
              <a:t>Now try some on your own.</a:t>
            </a:r>
          </a:p>
          <a:p>
            <a:r>
              <a:rPr lang="en-US" dirty="0" smtClean="0"/>
              <a:t>Words to look up (hand out worksheet)</a:t>
            </a:r>
          </a:p>
          <a:p>
            <a:pPr lvl="1">
              <a:buNone/>
            </a:pPr>
            <a:r>
              <a:rPr lang="en-US" dirty="0" smtClean="0"/>
              <a:t>						</a:t>
            </a:r>
          </a:p>
          <a:p>
            <a:pPr lvl="1">
              <a:buNone/>
            </a:pPr>
            <a:r>
              <a:rPr lang="en-US" dirty="0" smtClean="0"/>
              <a:t>						clown</a:t>
            </a:r>
          </a:p>
          <a:p>
            <a:pPr lvl="1">
              <a:buNone/>
            </a:pPr>
            <a:r>
              <a:rPr lang="en-US" dirty="0" smtClean="0"/>
              <a:t>Newspaper</a:t>
            </a:r>
          </a:p>
          <a:p>
            <a:pPr lvl="1">
              <a:buNone/>
            </a:pPr>
            <a:r>
              <a:rPr lang="en-US" dirty="0" smtClean="0"/>
              <a:t>					</a:t>
            </a:r>
          </a:p>
          <a:p>
            <a:pPr lvl="1">
              <a:buNone/>
            </a:pPr>
            <a:r>
              <a:rPr lang="en-US" dirty="0" smtClean="0"/>
              <a:t>					dragon</a:t>
            </a:r>
          </a:p>
          <a:p>
            <a:pPr lvl="1"/>
            <a:r>
              <a:rPr lang="en-US" dirty="0" smtClean="0"/>
              <a:t>sink</a:t>
            </a:r>
          </a:p>
          <a:p>
            <a:endParaRPr lang="en-US" dirty="0"/>
          </a:p>
        </p:txBody>
      </p:sp>
      <p:pic>
        <p:nvPicPr>
          <p:cNvPr id="4" name="Picture 3" descr="clow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2514600"/>
            <a:ext cx="1590476" cy="1590476"/>
          </a:xfrm>
          <a:prstGeom prst="rect">
            <a:avLst/>
          </a:prstGeom>
        </p:spPr>
      </p:pic>
      <p:pic>
        <p:nvPicPr>
          <p:cNvPr id="5" name="Picture 4" descr="drag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4114800"/>
            <a:ext cx="2028825" cy="1657350"/>
          </a:xfrm>
          <a:prstGeom prst="rect">
            <a:avLst/>
          </a:prstGeom>
        </p:spPr>
      </p:pic>
      <p:pic>
        <p:nvPicPr>
          <p:cNvPr id="6" name="Picture 5" descr="newspap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2819400"/>
            <a:ext cx="1538287" cy="1152230"/>
          </a:xfrm>
          <a:prstGeom prst="rect">
            <a:avLst/>
          </a:prstGeom>
        </p:spPr>
      </p:pic>
      <p:pic>
        <p:nvPicPr>
          <p:cNvPr id="7" name="Picture 6" descr="sin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4600" y="4267200"/>
            <a:ext cx="1590675" cy="15906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Good Job!</a:t>
            </a:r>
            <a:endParaRPr lang="en-US" dirty="0"/>
          </a:p>
        </p:txBody>
      </p:sp>
      <p:pic>
        <p:nvPicPr>
          <p:cNvPr id="8" name="Content Placeholder 7" descr="smile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133600"/>
            <a:ext cx="4623370" cy="3429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Use a Dictionary?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to see how to spell a word</a:t>
            </a:r>
          </a:p>
          <a:p>
            <a:pPr lvl="1"/>
            <a:r>
              <a:rPr lang="en-US" sz="3400" b="1" dirty="0" smtClean="0">
                <a:solidFill>
                  <a:srgbClr val="0070C0"/>
                </a:solidFill>
              </a:rPr>
              <a:t>principal</a:t>
            </a:r>
          </a:p>
          <a:p>
            <a:r>
              <a:rPr lang="en-US" sz="3600" dirty="0" smtClean="0"/>
              <a:t>to learn how to say a word correctly </a:t>
            </a:r>
          </a:p>
          <a:p>
            <a:pPr lvl="1"/>
            <a:r>
              <a:rPr lang="en-US" sz="3400" b="1" dirty="0" smtClean="0">
                <a:solidFill>
                  <a:srgbClr val="0070C0"/>
                </a:solidFill>
              </a:rPr>
              <a:t>(</a:t>
            </a:r>
            <a:r>
              <a:rPr lang="en-US" sz="3400" b="1" dirty="0" err="1" smtClean="0">
                <a:solidFill>
                  <a:srgbClr val="0070C0"/>
                </a:solidFill>
              </a:rPr>
              <a:t>prin-suh-puhl</a:t>
            </a:r>
            <a:r>
              <a:rPr lang="en-US" sz="3400" b="1" dirty="0" smtClean="0">
                <a:solidFill>
                  <a:srgbClr val="0070C0"/>
                </a:solidFill>
              </a:rPr>
              <a:t>)</a:t>
            </a:r>
          </a:p>
          <a:p>
            <a:r>
              <a:rPr lang="en-US" sz="3600" dirty="0" smtClean="0"/>
              <a:t>to find what the word mean</a:t>
            </a:r>
          </a:p>
          <a:p>
            <a:pPr lvl="1"/>
            <a:r>
              <a:rPr lang="en-US" sz="3400" b="1" dirty="0" smtClean="0">
                <a:solidFill>
                  <a:srgbClr val="0070C0"/>
                </a:solidFill>
              </a:rPr>
              <a:t>A principal is a person who leads a school.</a:t>
            </a:r>
          </a:p>
          <a:p>
            <a:r>
              <a:rPr lang="en-US" sz="3600" dirty="0" smtClean="0"/>
              <a:t>to see how to use words in sentences </a:t>
            </a:r>
          </a:p>
          <a:p>
            <a:pPr lvl="1"/>
            <a:r>
              <a:rPr lang="en-US" sz="3400" b="1" dirty="0" smtClean="0">
                <a:solidFill>
                  <a:srgbClr val="0070C0"/>
                </a:solidFill>
              </a:rPr>
              <a:t>The students listened to the principal as he spoke about how to behave in the school. </a:t>
            </a:r>
          </a:p>
          <a:p>
            <a:pPr lvl="1"/>
            <a:endParaRPr lang="en-US" sz="3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Guide </a:t>
            </a:r>
            <a:r>
              <a:rPr lang="en-US" dirty="0" smtClean="0">
                <a:solidFill>
                  <a:schemeClr val="tx1"/>
                </a:solidFill>
              </a:rPr>
              <a:t>Words and </a:t>
            </a:r>
            <a:r>
              <a:rPr lang="en-US" b="1" dirty="0" smtClean="0">
                <a:solidFill>
                  <a:srgbClr val="FF0000"/>
                </a:solidFill>
              </a:rPr>
              <a:t>Entry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Words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Guide</a:t>
            </a:r>
            <a:r>
              <a:rPr lang="en-US" sz="2000" dirty="0" smtClean="0"/>
              <a:t> words – show the first word and the last word on the page.</a:t>
            </a:r>
          </a:p>
          <a:p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guide</a:t>
            </a:r>
            <a:r>
              <a:rPr lang="en-US" sz="2000" dirty="0" smtClean="0"/>
              <a:t> words on this page are </a:t>
            </a:r>
            <a:r>
              <a:rPr lang="en-US" sz="2000" b="1" dirty="0" smtClean="0"/>
              <a:t>painting and panda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Entry</a:t>
            </a:r>
            <a:r>
              <a:rPr lang="en-US" sz="2000" dirty="0" smtClean="0"/>
              <a:t> words – are in ABC order. In this dictionary, they appear in </a:t>
            </a:r>
            <a:r>
              <a:rPr lang="en-US" sz="2000" dirty="0" smtClean="0">
                <a:solidFill>
                  <a:srgbClr val="FF0000"/>
                </a:solidFill>
              </a:rPr>
              <a:t>red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6" name="Content Placeholder 5" descr="open fac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0" y="1676400"/>
            <a:ext cx="5524500" cy="35433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Quick way to look for a 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00B0F0"/>
                </a:solidFill>
              </a:rPr>
              <a:t>ABCDEFGHI</a:t>
            </a:r>
            <a:r>
              <a:rPr lang="en-US" sz="3600" b="1" dirty="0" smtClean="0"/>
              <a:t>JKLMNOPQR</a:t>
            </a:r>
            <a:r>
              <a:rPr lang="en-US" sz="3600" b="1" dirty="0" smtClean="0">
                <a:solidFill>
                  <a:srgbClr val="00B050"/>
                </a:solidFill>
              </a:rPr>
              <a:t>STUVWXYZ</a:t>
            </a:r>
          </a:p>
          <a:p>
            <a:r>
              <a:rPr lang="en-US" sz="3200" dirty="0" smtClean="0"/>
              <a:t>Start by going to the </a:t>
            </a:r>
            <a:r>
              <a:rPr lang="en-US" sz="3200" b="1" dirty="0" smtClean="0">
                <a:solidFill>
                  <a:srgbClr val="00B0F0"/>
                </a:solidFill>
              </a:rPr>
              <a:t>beginning</a:t>
            </a:r>
            <a:r>
              <a:rPr lang="en-US" sz="3200" dirty="0" smtClean="0"/>
              <a:t>, </a:t>
            </a:r>
            <a:r>
              <a:rPr lang="en-US" sz="3200" b="1" dirty="0" smtClean="0"/>
              <a:t>middle</a:t>
            </a:r>
            <a:r>
              <a:rPr lang="en-US" sz="3200" dirty="0" smtClean="0"/>
              <a:t> or </a:t>
            </a:r>
            <a:r>
              <a:rPr lang="en-US" sz="3200" b="1" dirty="0" smtClean="0">
                <a:solidFill>
                  <a:srgbClr val="00B050"/>
                </a:solidFill>
              </a:rPr>
              <a:t>end</a:t>
            </a:r>
            <a:r>
              <a:rPr lang="en-US" sz="3200" dirty="0" smtClean="0"/>
              <a:t> of the dictionary to locate a word.</a:t>
            </a:r>
          </a:p>
          <a:p>
            <a:pPr lvl="2"/>
            <a:r>
              <a:rPr lang="en-US" sz="3200" dirty="0" smtClean="0"/>
              <a:t>Example: If you were looking for the word </a:t>
            </a:r>
            <a:r>
              <a:rPr lang="en-US" sz="3200" b="1" u="sng" dirty="0" smtClean="0"/>
              <a:t>cat</a:t>
            </a:r>
            <a:r>
              <a:rPr lang="en-US" sz="3200" b="1" dirty="0" smtClean="0"/>
              <a:t>, </a:t>
            </a:r>
            <a:r>
              <a:rPr lang="en-US" sz="3200" dirty="0" smtClean="0"/>
              <a:t>would you find the word in the </a:t>
            </a:r>
            <a:r>
              <a:rPr lang="en-US" sz="3200" b="1" dirty="0" smtClean="0">
                <a:solidFill>
                  <a:srgbClr val="00B0F0"/>
                </a:solidFill>
              </a:rPr>
              <a:t>beginning</a:t>
            </a:r>
            <a:r>
              <a:rPr lang="en-US" sz="3200" dirty="0" smtClean="0"/>
              <a:t>, </a:t>
            </a:r>
            <a:r>
              <a:rPr lang="en-US" sz="3200" b="1" dirty="0" smtClean="0"/>
              <a:t>middle</a:t>
            </a:r>
            <a:r>
              <a:rPr lang="en-US" sz="3200" dirty="0" smtClean="0"/>
              <a:t> or </a:t>
            </a:r>
            <a:r>
              <a:rPr lang="en-US" sz="3200" b="1" dirty="0" smtClean="0">
                <a:solidFill>
                  <a:srgbClr val="00B050"/>
                </a:solidFill>
              </a:rPr>
              <a:t>end</a:t>
            </a:r>
            <a:r>
              <a:rPr lang="en-US" sz="3200" dirty="0" smtClean="0"/>
              <a:t> of the dictionary? How about:</a:t>
            </a:r>
          </a:p>
          <a:p>
            <a:pPr lvl="3"/>
            <a:r>
              <a:rPr lang="en-US" sz="3200" b="1" u="sng" dirty="0" smtClean="0">
                <a:solidFill>
                  <a:srgbClr val="00B0F0"/>
                </a:solidFill>
              </a:rPr>
              <a:t>f</a:t>
            </a:r>
            <a:r>
              <a:rPr lang="en-US" sz="3200" u="sng" dirty="0" smtClean="0"/>
              <a:t>orget</a:t>
            </a:r>
            <a:r>
              <a:rPr lang="en-US" sz="3200" b="1" dirty="0" smtClean="0"/>
              <a:t>	</a:t>
            </a:r>
            <a:r>
              <a:rPr lang="en-US" sz="3200" b="1" u="sng" dirty="0" smtClean="0">
                <a:solidFill>
                  <a:srgbClr val="00B050"/>
                </a:solidFill>
              </a:rPr>
              <a:t>s</a:t>
            </a:r>
            <a:r>
              <a:rPr lang="en-US" sz="3200" u="sng" dirty="0" smtClean="0"/>
              <a:t>hake</a:t>
            </a:r>
            <a:r>
              <a:rPr lang="en-US" sz="3200" b="1" dirty="0" smtClean="0"/>
              <a:t>		</a:t>
            </a:r>
            <a:r>
              <a:rPr lang="en-US" sz="3200" b="1" u="sng" dirty="0" smtClean="0"/>
              <a:t>o</a:t>
            </a:r>
            <a:r>
              <a:rPr lang="en-US" sz="3200" u="sng" dirty="0" smtClean="0"/>
              <a:t>pposite</a:t>
            </a:r>
            <a:r>
              <a:rPr lang="en-US" sz="3200" b="1" dirty="0" smtClean="0"/>
              <a:t>	</a:t>
            </a:r>
          </a:p>
          <a:p>
            <a:pPr lvl="3">
              <a:buNone/>
            </a:pPr>
            <a:endParaRPr lang="en-US" sz="3200" dirty="0" smtClean="0"/>
          </a:p>
          <a:p>
            <a:pPr lvl="3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731838"/>
          </a:xfrm>
        </p:spPr>
        <p:txBody>
          <a:bodyPr/>
          <a:lstStyle/>
          <a:p>
            <a:pPr lvl="2" algn="l" rtl="0">
              <a:spcBef>
                <a:spcPct val="0"/>
              </a:spcBef>
            </a:pPr>
            <a:r>
              <a:rPr lang="en-US" sz="3200" dirty="0" smtClean="0"/>
              <a:t>Using the </a:t>
            </a:r>
            <a:r>
              <a:rPr lang="en-US" sz="3200" dirty="0" smtClean="0">
                <a:solidFill>
                  <a:srgbClr val="FF0000"/>
                </a:solidFill>
              </a:rPr>
              <a:t>guide words: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7772400" cy="5486400"/>
          </a:xfrm>
        </p:spPr>
        <p:txBody>
          <a:bodyPr>
            <a:normAutofit fontScale="92500" lnSpcReduction="20000"/>
          </a:bodyPr>
          <a:lstStyle/>
          <a:p>
            <a:pPr lvl="3">
              <a:buNone/>
            </a:pPr>
            <a:r>
              <a:rPr lang="en-US" sz="3200" dirty="0" smtClean="0"/>
              <a:t>Lets practice locating a word using the guide words.</a:t>
            </a:r>
          </a:p>
          <a:p>
            <a:pPr lvl="3">
              <a:buNone/>
            </a:pPr>
            <a:r>
              <a:rPr lang="en-US" sz="3200" dirty="0" smtClean="0"/>
              <a:t>We will locate the word </a:t>
            </a:r>
            <a:r>
              <a:rPr lang="en-US" sz="3200" b="1" u="sng" dirty="0" smtClean="0">
                <a:solidFill>
                  <a:srgbClr val="FF0000"/>
                </a:solidFill>
              </a:rPr>
              <a:t>new</a:t>
            </a:r>
            <a:r>
              <a:rPr lang="en-US" sz="3200" dirty="0" smtClean="0"/>
              <a:t> by locating one letter at a time.</a:t>
            </a:r>
          </a:p>
          <a:p>
            <a:pPr lvl="3"/>
            <a:r>
              <a:rPr lang="en-US" sz="3200" b="1" dirty="0" smtClean="0">
                <a:solidFill>
                  <a:srgbClr val="FF0000"/>
                </a:solidFill>
              </a:rPr>
              <a:t>n </a:t>
            </a:r>
          </a:p>
          <a:p>
            <a:pPr lvl="3"/>
            <a:r>
              <a:rPr lang="en-US" sz="3200" b="1" i="1" dirty="0" smtClean="0"/>
              <a:t>If the first letters match, look at the second letter.</a:t>
            </a:r>
            <a:endParaRPr lang="en-US" sz="3200" dirty="0" smtClean="0"/>
          </a:p>
          <a:p>
            <a:pPr lvl="3"/>
            <a:r>
              <a:rPr lang="en-US" sz="3200" b="1" dirty="0" smtClean="0">
                <a:solidFill>
                  <a:srgbClr val="FF0000"/>
                </a:solidFill>
              </a:rPr>
              <a:t>e</a:t>
            </a:r>
            <a:r>
              <a:rPr lang="en-US" sz="3200" b="1" i="1" dirty="0" smtClean="0"/>
              <a:t> </a:t>
            </a:r>
          </a:p>
          <a:p>
            <a:pPr lvl="3"/>
            <a:r>
              <a:rPr lang="en-US" sz="3200" b="1" i="1" dirty="0" smtClean="0"/>
              <a:t>If the second letters match, look at the third letter etc.</a:t>
            </a:r>
            <a:endParaRPr lang="en-US" sz="3200" dirty="0" smtClean="0"/>
          </a:p>
          <a:p>
            <a:pPr lvl="3"/>
            <a:r>
              <a:rPr lang="en-US" sz="3200" b="1" dirty="0" smtClean="0">
                <a:solidFill>
                  <a:srgbClr val="FF0000"/>
                </a:solidFill>
              </a:rPr>
              <a:t>w</a:t>
            </a:r>
          </a:p>
          <a:p>
            <a:pPr lvl="4">
              <a:buNone/>
            </a:pPr>
            <a:r>
              <a:rPr lang="en-US" sz="2600" dirty="0" smtClean="0"/>
              <a:t>What page number is it on? </a:t>
            </a:r>
          </a:p>
          <a:p>
            <a:pPr lvl="4" algn="ctr">
              <a:buNone/>
            </a:pPr>
            <a:r>
              <a:rPr lang="en-US" sz="2600" dirty="0" smtClean="0"/>
              <a:t>141</a:t>
            </a:r>
          </a:p>
          <a:p>
            <a:pPr lvl="4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flipH="1">
            <a:off x="6857999" y="-402371"/>
            <a:ext cx="4571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2600" dirty="0" smtClean="0"/>
              <a:t/>
            </a:r>
            <a:br>
              <a:rPr lang="en-US" sz="2600" dirty="0" smtClean="0"/>
            </a:br>
            <a:endParaRPr lang="en-US" sz="2600" dirty="0" smtClean="0"/>
          </a:p>
          <a:p>
            <a:pPr lvl="3">
              <a:buNone/>
            </a:pP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Now try to find the Secret Word. Remember the rule…one letter at a time.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1219200" y="1524000"/>
            <a:ext cx="1905000" cy="4495800"/>
          </a:xfrm>
        </p:spPr>
        <p:txBody>
          <a:bodyPr>
            <a:noAutofit/>
          </a:bodyPr>
          <a:lstStyle/>
          <a:p>
            <a:r>
              <a:rPr lang="en-US" sz="4000" dirty="0" smtClean="0"/>
              <a:t>r</a:t>
            </a:r>
          </a:p>
          <a:p>
            <a:r>
              <a:rPr lang="en-US" sz="4000" dirty="0" smtClean="0"/>
              <a:t>o</a:t>
            </a:r>
          </a:p>
          <a:p>
            <a:r>
              <a:rPr lang="en-US" sz="4000" dirty="0" smtClean="0"/>
              <a:t>o</a:t>
            </a:r>
          </a:p>
          <a:p>
            <a:r>
              <a:rPr lang="en-US" sz="4000" dirty="0" smtClean="0"/>
              <a:t>s</a:t>
            </a:r>
          </a:p>
          <a:p>
            <a:r>
              <a:rPr lang="en-US" sz="4000" dirty="0" smtClean="0"/>
              <a:t>t</a:t>
            </a:r>
          </a:p>
          <a:p>
            <a:r>
              <a:rPr lang="en-US" sz="4000" dirty="0" smtClean="0"/>
              <a:t>e</a:t>
            </a:r>
          </a:p>
          <a:p>
            <a:r>
              <a:rPr lang="en-US" sz="4000" dirty="0" smtClean="0"/>
              <a:t>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en-US" sz="3200" dirty="0" smtClean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6000" dirty="0" smtClean="0"/>
              <a:t>rooster</a:t>
            </a:r>
            <a:endParaRPr lang="en-US" sz="6000" dirty="0"/>
          </a:p>
        </p:txBody>
      </p:sp>
      <p:pic>
        <p:nvPicPr>
          <p:cNvPr id="5" name="Picture 4" descr="u191538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1676400"/>
            <a:ext cx="2565400" cy="26272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again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5400" dirty="0" smtClean="0"/>
              <a:t>o</a:t>
            </a:r>
          </a:p>
          <a:p>
            <a:pPr algn="ctr"/>
            <a:r>
              <a:rPr lang="en-US" sz="5400" dirty="0" smtClean="0"/>
              <a:t>n</a:t>
            </a:r>
          </a:p>
          <a:p>
            <a:pPr algn="ctr"/>
            <a:r>
              <a:rPr lang="en-US" sz="5400" dirty="0" err="1" smtClean="0"/>
              <a:t>i</a:t>
            </a:r>
            <a:endParaRPr lang="en-US" sz="5400" dirty="0" smtClean="0"/>
          </a:p>
          <a:p>
            <a:pPr algn="ctr"/>
            <a:r>
              <a:rPr lang="en-US" sz="5400" dirty="0" smtClean="0"/>
              <a:t>o</a:t>
            </a:r>
          </a:p>
          <a:p>
            <a:pPr algn="ctr"/>
            <a:r>
              <a:rPr lang="en-US" sz="5400" dirty="0" smtClean="0"/>
              <a:t>n</a:t>
            </a:r>
          </a:p>
          <a:p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onion</a:t>
            </a:r>
            <a:endParaRPr lang="en-US" sz="4800" dirty="0"/>
          </a:p>
        </p:txBody>
      </p:sp>
      <p:pic>
        <p:nvPicPr>
          <p:cNvPr id="7" name="Content Placeholder 4" descr="imagesCACJFAH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1752600"/>
            <a:ext cx="2857500" cy="30616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05000"/>
            <a:ext cx="3749040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6500" dirty="0" smtClean="0"/>
              <a:t>g</a:t>
            </a:r>
          </a:p>
          <a:p>
            <a:pPr>
              <a:buNone/>
            </a:pPr>
            <a:r>
              <a:rPr lang="en-US" sz="6500" dirty="0" smtClean="0"/>
              <a:t>r</a:t>
            </a:r>
          </a:p>
          <a:p>
            <a:pPr>
              <a:buNone/>
            </a:pPr>
            <a:r>
              <a:rPr lang="en-US" sz="6500" dirty="0" smtClean="0"/>
              <a:t>a</a:t>
            </a:r>
          </a:p>
          <a:p>
            <a:pPr>
              <a:buNone/>
            </a:pPr>
            <a:r>
              <a:rPr lang="en-US" sz="6500" dirty="0" smtClean="0"/>
              <a:t>p</a:t>
            </a:r>
          </a:p>
          <a:p>
            <a:pPr>
              <a:buNone/>
            </a:pPr>
            <a:r>
              <a:rPr lang="en-US" sz="6500" dirty="0" smtClean="0"/>
              <a:t>e</a:t>
            </a:r>
          </a:p>
          <a:p>
            <a:pPr algn="ctr">
              <a:buNone/>
            </a:pPr>
            <a:endParaRPr lang="en-US" sz="4400" dirty="0" smtClean="0"/>
          </a:p>
          <a:p>
            <a:pPr>
              <a:buNone/>
            </a:pPr>
            <a:endParaRPr lang="en-US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3505200" y="1447800"/>
            <a:ext cx="5177790" cy="48768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r>
              <a:rPr lang="en-US" sz="4300" dirty="0" smtClean="0"/>
              <a:t>grape</a:t>
            </a:r>
            <a:endParaRPr lang="en-US" sz="4300" dirty="0"/>
          </a:p>
        </p:txBody>
      </p:sp>
      <p:pic>
        <p:nvPicPr>
          <p:cNvPr id="5" name="Picture 4" descr="grap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1371600"/>
            <a:ext cx="3452812" cy="382565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syllable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(part of a spoken word). A dictionary generally uses dots between the syllables of a word.</a:t>
            </a:r>
          </a:p>
          <a:p>
            <a:r>
              <a:rPr lang="en-US" dirty="0" smtClean="0"/>
              <a:t>Can you sound out these words?</a:t>
            </a:r>
            <a:endParaRPr lang="en-US" smtClean="0"/>
          </a:p>
          <a:p>
            <a:r>
              <a:rPr lang="en-US" dirty="0" smtClean="0"/>
              <a:t>Clap the number of syllables in theses words.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serious (sir-</a:t>
            </a:r>
            <a:r>
              <a:rPr lang="en-US" dirty="0" err="1" smtClean="0"/>
              <a:t>ee</a:t>
            </a:r>
            <a:r>
              <a:rPr lang="en-US" dirty="0" smtClean="0"/>
              <a:t>-</a:t>
            </a:r>
            <a:r>
              <a:rPr lang="en-US" dirty="0" err="1" smtClean="0"/>
              <a:t>uhs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polite (</a:t>
            </a:r>
            <a:r>
              <a:rPr lang="en-US" dirty="0" err="1" smtClean="0"/>
              <a:t>puh-lite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passenger (pas-</a:t>
            </a:r>
            <a:r>
              <a:rPr lang="en-US" dirty="0" err="1" smtClean="0"/>
              <a:t>uhn</a:t>
            </a:r>
            <a:r>
              <a:rPr lang="en-US" dirty="0" smtClean="0"/>
              <a:t>-</a:t>
            </a:r>
            <a:r>
              <a:rPr lang="en-US" dirty="0" err="1" smtClean="0"/>
              <a:t>juhr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dictionary (</a:t>
            </a:r>
            <a:r>
              <a:rPr lang="en-US" dirty="0" err="1" smtClean="0"/>
              <a:t>dik-shuh-ner-ee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wonderful (</a:t>
            </a:r>
            <a:r>
              <a:rPr lang="en-US" dirty="0" err="1" smtClean="0"/>
              <a:t>wuhn-duhr-fuhl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l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6600" y="2209800"/>
            <a:ext cx="885825" cy="1143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514</TotalTime>
  <Words>456</Words>
  <Application>Microsoft Office PowerPoint</Application>
  <PresentationFormat>On-screen Show (4:3)</PresentationFormat>
  <Paragraphs>119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Dictionary Skills</vt:lpstr>
      <vt:lpstr>Why Use a Dictionary?</vt:lpstr>
      <vt:lpstr>Guide Words and Entry Words</vt:lpstr>
      <vt:lpstr>Quick way to look for a word</vt:lpstr>
      <vt:lpstr>Using the guide words:</vt:lpstr>
      <vt:lpstr>Now try to find the Secret Word. Remember the rule…one letter at a time.</vt:lpstr>
      <vt:lpstr>Let’s try again</vt:lpstr>
      <vt:lpstr>One more time</vt:lpstr>
      <vt:lpstr>syllable</vt:lpstr>
      <vt:lpstr>Students brainstorm – quietly in groups</vt:lpstr>
      <vt:lpstr>homophones</vt:lpstr>
      <vt:lpstr>Assessment</vt:lpstr>
      <vt:lpstr>Good Job!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Dictionary Skills</dc:title>
  <dc:creator>Jeannye Glidden</dc:creator>
  <cp:lastModifiedBy>Jeannye Glidden</cp:lastModifiedBy>
  <cp:revision>70</cp:revision>
  <dcterms:created xsi:type="dcterms:W3CDTF">2010-10-26T21:49:13Z</dcterms:created>
  <dcterms:modified xsi:type="dcterms:W3CDTF">2010-11-14T02:43:44Z</dcterms:modified>
</cp:coreProperties>
</file>